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71" r:id="rId2"/>
    <p:sldId id="267" r:id="rId3"/>
    <p:sldId id="273" r:id="rId4"/>
    <p:sldId id="276" r:id="rId5"/>
    <p:sldId id="305" r:id="rId6"/>
    <p:sldId id="306" r:id="rId7"/>
    <p:sldId id="282" r:id="rId8"/>
    <p:sldId id="307" r:id="rId9"/>
    <p:sldId id="308" r:id="rId10"/>
    <p:sldId id="309" r:id="rId11"/>
    <p:sldId id="300" r:id="rId12"/>
    <p:sldId id="310" r:id="rId13"/>
    <p:sldId id="289" r:id="rId14"/>
    <p:sldId id="311" r:id="rId15"/>
    <p:sldId id="312" r:id="rId16"/>
    <p:sldId id="313" r:id="rId17"/>
    <p:sldId id="272" r:id="rId18"/>
    <p:sldId id="304" r:id="rId19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0C2"/>
    <a:srgbClr val="1CCFC9"/>
    <a:srgbClr val="002856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2" autoAdjust="0"/>
    <p:restoredTop sz="94686"/>
  </p:normalViewPr>
  <p:slideViewPr>
    <p:cSldViewPr snapToGrid="0" snapToObjects="1">
      <p:cViewPr varScale="1">
        <p:scale>
          <a:sx n="53" d="100"/>
          <a:sy n="53" d="100"/>
        </p:scale>
        <p:origin x="744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71AF-0DE0-43E2-A4CC-CEBC810A21E2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2781-BB52-4166-AFD6-73AB35693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96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9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2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326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8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80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81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01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8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3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7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2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arxiv.org/pdf/1804.0077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710.02248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606.0493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arxiv.org/abs/1509.005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602.02282.pdf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007.03898" TargetMode="External"/><Relationship Id="rId5" Type="http://schemas.openxmlformats.org/officeDocument/2006/relationships/hyperlink" Target="https://arxiv.org/abs/1902.02102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935197" y="5025847"/>
            <a:ext cx="151369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Very Deep VAEs Generalize Autoregressive Models and </a:t>
            </a:r>
          </a:p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Can Outperform Them on Images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86466"/>
            <a:ext cx="14852323" cy="45719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27254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June 10, 2022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456849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Proposition 2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Proof</a:t>
                </a:r>
              </a:p>
              <a:p>
                <a:pPr marL="2285909" lvl="2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prior 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8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sz="28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일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num>
                          <m:den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𝜕𝜖</m:t>
                            </m:r>
                          </m:den>
                        </m:f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autoregressive NN</a:t>
                </a:r>
              </a:p>
              <a:p>
                <a:pPr marL="2285909" lvl="2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𝑓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의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jacobian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lower triangular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어</a:t>
                </a:r>
                <a14:m>
                  <m:oMath xmlns:m="http://schemas.openxmlformats.org/officeDocument/2006/math">
                    <m:r>
                      <a:rPr lang="ko-KR" altLang="en-US" sz="28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떤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도 근사 가능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도 마찬가지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3200263" lvl="3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Normalize flow</a:t>
                </a:r>
              </a:p>
              <a:p>
                <a:pPr marL="4114617" lvl="4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𝑑𝑒𝑡</m:t>
                        </m:r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114617" lvl="4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3200263" lvl="3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임의의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가진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X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서로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independent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X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mapping function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은 항상 존재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4568495"/>
              </a:xfrm>
              <a:prstGeom prst="rect">
                <a:avLst/>
              </a:prstGeom>
              <a:blipFill>
                <a:blip r:embed="rId3"/>
                <a:stretch>
                  <a:fillRect l="-248" t="-1736" b="-2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D6BEB7A-4B59-DB38-5E73-4E30CDB80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977" y="8067581"/>
            <a:ext cx="5886173" cy="35946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4BC30-B450-1BA1-DCE0-58874D78A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854" t="14773" b="2346"/>
          <a:stretch/>
        </p:blipFill>
        <p:spPr>
          <a:xfrm>
            <a:off x="5459241" y="8129539"/>
            <a:ext cx="3440315" cy="347069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3F292DD-8D0D-3F1F-2EA5-3C7C5C547E63}"/>
              </a:ext>
            </a:extLst>
          </p:cNvPr>
          <p:cNvCxnSpPr>
            <a:cxnSpLocks/>
            <a:stCxn id="17" idx="3"/>
            <a:endCxn id="3" idx="1"/>
          </p:cNvCxnSpPr>
          <p:nvPr/>
        </p:nvCxnSpPr>
        <p:spPr>
          <a:xfrm>
            <a:off x="8899556" y="9864886"/>
            <a:ext cx="28504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0FB7C6-F2F5-7E1D-07B7-B096CB4BD514}"/>
              </a:ext>
            </a:extLst>
          </p:cNvPr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Why hierarchical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VAE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0" name="직선 연결선 41">
            <a:extLst>
              <a:ext uri="{FF2B5EF4-FFF2-40B4-BE49-F238E27FC236}">
                <a16:creationId xmlns:a16="http://schemas.microsoft.com/office/drawing/2014/main" id="{5D83108D-417A-AFA0-273C-D54D3CF17C39}"/>
              </a:ext>
            </a:extLst>
          </p:cNvPr>
          <p:cNvCxnSpPr>
            <a:cxnSpLocks/>
          </p:cNvCxnSpPr>
          <p:nvPr/>
        </p:nvCxnSpPr>
        <p:spPr>
          <a:xfrm>
            <a:off x="1187768" y="2308124"/>
            <a:ext cx="573813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563BC4-7A7B-FDAD-AF01-50B4AC26BDFF}"/>
              </a:ext>
            </a:extLst>
          </p:cNvPr>
          <p:cNvSpPr txBox="1"/>
          <p:nvPr/>
        </p:nvSpPr>
        <p:spPr>
          <a:xfrm>
            <a:off x="9949758" y="12745040"/>
            <a:ext cx="131700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hlinkClick r:id="rId6"/>
              </a:rPr>
              <a:t>[1710.02248] Learnable Explicit Density for Continuous Latent Space and Variational Inference (arxiv.org)</a:t>
            </a:r>
            <a:endParaRPr lang="en-US" altLang="ko-KR" sz="2400" dirty="0"/>
          </a:p>
          <a:p>
            <a:r>
              <a:rPr lang="en-US" altLang="ko-KR" sz="2400" dirty="0">
                <a:hlinkClick r:id="rId7"/>
              </a:rPr>
              <a:t>Neural Autoregressive Flows (arxiv.org)</a:t>
            </a:r>
            <a:endParaRPr lang="en-US" altLang="ko-KR" sz="7200" dirty="0"/>
          </a:p>
        </p:txBody>
      </p:sp>
    </p:spTree>
    <p:extLst>
      <p:ext uri="{BB962C8B-B14F-4D97-AF65-F5344CB8AC3E}">
        <p14:creationId xmlns:p14="http://schemas.microsoft.com/office/powerpoint/2010/main" val="97673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8421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Architecture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204549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layer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depth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일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마지막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convolution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output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scaling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안정성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성능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Unpooling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nearest +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Resblock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사용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TransposedConvolution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경우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low-resolution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latent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collapse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2045496"/>
              </a:xfrm>
              <a:prstGeom prst="rect">
                <a:avLst/>
              </a:prstGeom>
              <a:blipFill>
                <a:blip r:embed="rId3"/>
                <a:stretch>
                  <a:fillRect l="-110" t="-1194" b="-7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3320858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11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85F771A-1A6C-0094-0167-768DF7FF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265" y="5074663"/>
            <a:ext cx="10520127" cy="72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497379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Stablizing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147405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optimization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중에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gradient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norm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 높게 잡히는 경우가 있음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안정적인 훈련을 위해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threshold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넘은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gradient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있을 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skipping update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Threshold: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전체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update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0.01%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미만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4"/>
            <a:ext cx="490521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12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5B33BD-C820-DE0A-DC15-633E0FEF4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090"/>
          <a:stretch/>
        </p:blipFill>
        <p:spPr>
          <a:xfrm>
            <a:off x="1119188" y="7553212"/>
            <a:ext cx="8209630" cy="37566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031CC1-BD2A-21B9-BBC3-7581B3E1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90"/>
          <a:stretch/>
        </p:blipFill>
        <p:spPr>
          <a:xfrm>
            <a:off x="10061906" y="7553212"/>
            <a:ext cx="8209630" cy="37566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D3E01-AC89-445D-A23A-83EEF672B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792" y="4393399"/>
            <a:ext cx="10869123" cy="258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620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9531648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Statistical Depth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48 layer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Layer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grouping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하여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depth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비교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2285909" lvl="2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2285909" lvl="2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Capacity, Performance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Autoregressive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보다 성능이 좋음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Param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수가 적음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Scalable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Autoregressive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경우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커지면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linear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하게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	Forward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시간이 늘어남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9531648"/>
              </a:xfrm>
              <a:prstGeom prst="rect">
                <a:avLst/>
              </a:prstGeom>
              <a:blipFill>
                <a:blip r:embed="rId3"/>
                <a:stretch>
                  <a:fillRect l="-110" t="-6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552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13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5E80758-0AA3-C552-41E6-0A904C7E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570" y="4871332"/>
            <a:ext cx="5375577" cy="26768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7E0F7-B251-9367-B5C9-6D13C846C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0764" y="2136362"/>
            <a:ext cx="9831012" cy="94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620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4791889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Efficient hierarchical ordering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Conditional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independent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variable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 가능한지의 여부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Low-Resolution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경우 전체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latent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1%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미만이지만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global feature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결정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Hight-resolution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spatially independent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 것으로 보임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2285909" lvl="2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Parallel 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가능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High-resolution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latent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가 많을수록 좋음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Global feature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local feature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 비해 정보가 작음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552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1844823-F885-DC77-A340-3A2E0B92C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85" y="7503705"/>
            <a:ext cx="13418878" cy="47492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92D7E4-8CE8-A3A8-5B50-75428FFD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062" y="4064550"/>
            <a:ext cx="7077402" cy="24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9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250219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Ablation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100008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Posterior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collapse in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Upsampling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and Residual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43361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D652258-ECB4-CCD2-56CB-1085EA83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590" y="5385826"/>
            <a:ext cx="12749230" cy="67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4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250219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IAF-VAE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8583696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Masked Convolution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spatially dependency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만듦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Inductive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bias</a:t>
            </a: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각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latent component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 동일한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computation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VDVAE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global, local latent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가 존재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Gibbs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sampling</a:t>
            </a:r>
          </a:p>
          <a:p>
            <a:pPr marL="1371554" lvl="1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Gibbs sampling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data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recover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 충분하다는 연구도 있지만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en-US" alt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gibbs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sampling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은 느리고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hierarchical 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가 더 간단함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457200" indent="-4572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243361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16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BD6A39-70AC-5AFD-0E8B-4AD78CE2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742" y="5435167"/>
            <a:ext cx="17369163" cy="38443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1AF893-8BCE-A3DA-8967-094901EBBA52}"/>
              </a:ext>
            </a:extLst>
          </p:cNvPr>
          <p:cNvSpPr txBox="1"/>
          <p:nvPr/>
        </p:nvSpPr>
        <p:spPr>
          <a:xfrm>
            <a:off x="12062323" y="12912133"/>
            <a:ext cx="12190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hlinkClick r:id="rId4"/>
              </a:rPr>
              <a:t>[1606.04934] Improving Variational Inference with Inverse Autoregressive Flow (arxiv.org)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984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Conclusion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3539430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기존에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BIVA, NVAE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같이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hierarchical 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대한 연구는 많이 이뤄졌지만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Depth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자체에 대한 연구는 잘 이뤄지지 않음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AR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generalize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라는 것을 보이고 향후 연구 가능성 제시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현재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VAE layer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보다 더 깊은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layer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생성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3234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17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69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28643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Reference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9048631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/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CHILD, Rewon. Very deep </a:t>
            </a:r>
            <a:r>
              <a:rPr lang="en-US" altLang="ko-KR" sz="3200" b="0" i="0" dirty="0" err="1">
                <a:solidFill>
                  <a:srgbClr val="222222"/>
                </a:solidFill>
                <a:effectLst/>
              </a:rPr>
              <a:t>vaes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 generalize autoregressive models and can outperform them on images. </a:t>
            </a:r>
            <a:r>
              <a:rPr lang="en-US" altLang="ko-KR" sz="32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altLang="ko-KR" sz="3200" b="0" i="1" dirty="0">
                <a:solidFill>
                  <a:srgbClr val="222222"/>
                </a:solidFill>
                <a:effectLst/>
              </a:rPr>
              <a:t> preprint arXiv:2011.10650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, 2020.</a:t>
            </a:r>
          </a:p>
          <a:p>
            <a:pPr algn="just"/>
            <a:endParaRPr lang="en-US" altLang="ko-KR" sz="3200" dirty="0"/>
          </a:p>
          <a:p>
            <a:pPr algn="just"/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KINGMA, Durk P., et al. Improved variational inference with inverse autoregressive flow. </a:t>
            </a:r>
            <a:r>
              <a:rPr lang="en-US" altLang="ko-KR" sz="32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, 2016, 29.</a:t>
            </a:r>
          </a:p>
          <a:p>
            <a:pPr algn="just"/>
            <a:endParaRPr lang="en-US" altLang="ko-KR" sz="3200" dirty="0">
              <a:solidFill>
                <a:srgbClr val="222222"/>
              </a:solidFill>
              <a:cs typeface="NanumGothic Regular" charset="-127"/>
            </a:endParaRPr>
          </a:p>
          <a:p>
            <a:pPr algn="just"/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VAHDAT, </a:t>
            </a:r>
            <a:r>
              <a:rPr lang="en-US" altLang="ko-KR" sz="3200" b="0" i="0" dirty="0" err="1">
                <a:solidFill>
                  <a:srgbClr val="222222"/>
                </a:solidFill>
                <a:effectLst/>
              </a:rPr>
              <a:t>Arash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; KAUTZ, Jan. </a:t>
            </a:r>
            <a:r>
              <a:rPr lang="en-US" altLang="ko-KR" sz="3200" b="0" i="0" dirty="0" err="1">
                <a:solidFill>
                  <a:srgbClr val="222222"/>
                </a:solidFill>
                <a:effectLst/>
              </a:rPr>
              <a:t>Nvae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: A deep hierarchical variational autoencoder. </a:t>
            </a:r>
            <a:r>
              <a:rPr lang="en-US" altLang="ko-KR" sz="32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, 2020, 33: 19667-19679.</a:t>
            </a:r>
          </a:p>
          <a:p>
            <a:pPr algn="just"/>
            <a:endParaRPr lang="en-US" altLang="ko-KR" sz="3200" dirty="0">
              <a:solidFill>
                <a:srgbClr val="222222"/>
              </a:solidFill>
              <a:cs typeface="NanumGothic Regular" charset="-127"/>
            </a:endParaRPr>
          </a:p>
          <a:p>
            <a:pPr algn="just"/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MAALØE, Lars, et al. </a:t>
            </a:r>
            <a:r>
              <a:rPr lang="en-US" altLang="ko-KR" sz="3200" b="0" i="0" dirty="0" err="1">
                <a:solidFill>
                  <a:srgbClr val="222222"/>
                </a:solidFill>
                <a:effectLst/>
              </a:rPr>
              <a:t>Biva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: A very deep hierarchy of latent variables for generative modeling. </a:t>
            </a:r>
            <a:r>
              <a:rPr lang="en-US" altLang="ko-KR" sz="32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, 2019, 32.</a:t>
            </a:r>
          </a:p>
          <a:p>
            <a:pPr algn="just"/>
            <a:endParaRPr lang="en-US" altLang="ko-KR" sz="3200" dirty="0">
              <a:solidFill>
                <a:srgbClr val="222222"/>
              </a:solidFill>
            </a:endParaRPr>
          </a:p>
          <a:p>
            <a:pPr algn="just"/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HUANG, Chin-Wei, et al. Learnable explicit density for continuous latent space and variational inference. </a:t>
            </a:r>
            <a:r>
              <a:rPr lang="en-US" altLang="ko-KR" sz="32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altLang="ko-KR" sz="3200" b="0" i="1" dirty="0">
                <a:solidFill>
                  <a:srgbClr val="222222"/>
                </a:solidFill>
                <a:effectLst/>
              </a:rPr>
              <a:t> preprint arXiv:1710.02248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, 2017.</a:t>
            </a:r>
          </a:p>
          <a:p>
            <a:pPr algn="just"/>
            <a:endParaRPr lang="en-US" altLang="ko-KR" sz="3200" dirty="0">
              <a:solidFill>
                <a:srgbClr val="222222"/>
              </a:solidFill>
            </a:endParaRPr>
          </a:p>
          <a:p>
            <a:pPr algn="just"/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HUANG, Chin-Wei, et al. Neural autoregressive flows. In: </a:t>
            </a:r>
            <a:r>
              <a:rPr lang="en-US" altLang="ko-KR" sz="3200" b="0" i="1" dirty="0">
                <a:solidFill>
                  <a:srgbClr val="222222"/>
                </a:solidFill>
                <a:effectLst/>
              </a:rPr>
              <a:t>International Conference on Machine Learning</a:t>
            </a:r>
            <a:r>
              <a:rPr lang="en-US" altLang="ko-KR" sz="3200" b="0" i="0" dirty="0">
                <a:solidFill>
                  <a:srgbClr val="222222"/>
                </a:solidFill>
                <a:effectLst/>
              </a:rPr>
              <a:t>. PMLR, 2018. p. 2078-2087.</a:t>
            </a:r>
          </a:p>
          <a:p>
            <a:pPr algn="just"/>
            <a:endParaRPr lang="en-US" altLang="ko-K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endParaRPr lang="en-US" altLang="ko-KR" sz="1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US" altLang="ko-K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endParaRPr lang="en-US" altLang="ko-KR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2868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18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36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721173" y="989917"/>
            <a:ext cx="5932651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079275" y="2905434"/>
            <a:ext cx="50706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1. </a:t>
            </a:r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Introduction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79279" y="4207936"/>
            <a:ext cx="4852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Background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281" y="5606340"/>
            <a:ext cx="35686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3. Method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170272" y="6493592"/>
            <a:ext cx="55867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Why hierarchical VAE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20253059" y="2905434"/>
            <a:ext cx="806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253064" y="4207936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04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253058" y="576442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07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079281" y="7974459"/>
            <a:ext cx="49471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4. Experiments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165834" y="8897664"/>
            <a:ext cx="2178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Quality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079280" y="10409530"/>
            <a:ext cx="4538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5. Conclusion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253066" y="793017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0253065" y="10409530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17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26" name="직사각형 25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7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A3F082-004B-43DF-A5C5-6113A7B0A320}"/>
              </a:ext>
            </a:extLst>
          </p:cNvPr>
          <p:cNvSpPr/>
          <p:nvPr/>
        </p:nvSpPr>
        <p:spPr>
          <a:xfrm>
            <a:off x="4165833" y="7239995"/>
            <a:ext cx="3432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Architecture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F4D6B-EB2A-44D2-9E4C-0001765CFA35}"/>
              </a:ext>
            </a:extLst>
          </p:cNvPr>
          <p:cNvSpPr/>
          <p:nvPr/>
        </p:nvSpPr>
        <p:spPr>
          <a:xfrm>
            <a:off x="4165834" y="9644067"/>
            <a:ext cx="2533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Ablation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95573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17693"/>
            <a:ext cx="343855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6E54F9-141F-1011-C190-35A27FF53E6C}"/>
              </a:ext>
            </a:extLst>
          </p:cNvPr>
          <p:cNvSpPr/>
          <p:nvPr/>
        </p:nvSpPr>
        <p:spPr>
          <a:xfrm>
            <a:off x="999129" y="2791135"/>
            <a:ext cx="16130027" cy="2677656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Autoregressive model(AR)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이나 다른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generative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비해 성능이 좋지 않음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Modeling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 잘 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deep Hierarchical 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AR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보다 성능이 좋거나 적어도 비슷해야 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428704" lvl="1" indent="-514350" algn="just">
              <a:buFont typeface="+mj-lt"/>
              <a:buAutoNum type="arabicPeriod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Hierarchical 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depth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효용성 및 성능 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Hierarchical VAE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depth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70 layer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로 확장</a:t>
            </a:r>
          </a:p>
        </p:txBody>
      </p:sp>
    </p:spTree>
    <p:extLst>
      <p:ext uri="{BB962C8B-B14F-4D97-AF65-F5344CB8AC3E}">
        <p14:creationId xmlns:p14="http://schemas.microsoft.com/office/powerpoint/2010/main" val="146110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119188" y="2869825"/>
                <a:ext cx="22114872" cy="279300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Likelihood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기반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model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Posterior approximate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ELBO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Cambria Math" panose="02040503050406030204" pitchFamily="18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ELBO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사용함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Blur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있음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2869825"/>
                <a:ext cx="22114872" cy="2793009"/>
              </a:xfrm>
              <a:prstGeom prst="rect">
                <a:avLst/>
              </a:prstGeom>
              <a:blipFill>
                <a:blip r:embed="rId3"/>
                <a:stretch>
                  <a:fillRect l="-110" t="-2402" b="-52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1241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5371B6-94F9-CC80-86AA-157AE1B9635C}"/>
              </a:ext>
            </a:extLst>
          </p:cNvPr>
          <p:cNvGrpSpPr/>
          <p:nvPr/>
        </p:nvGrpSpPr>
        <p:grpSpPr>
          <a:xfrm>
            <a:off x="1981596" y="5847127"/>
            <a:ext cx="20146646" cy="6368441"/>
            <a:chOff x="1981596" y="5847127"/>
            <a:chExt cx="20146646" cy="63684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사다리꼴 19">
                  <a:extLst>
                    <a:ext uri="{FF2B5EF4-FFF2-40B4-BE49-F238E27FC236}">
                      <a16:creationId xmlns:a16="http://schemas.microsoft.com/office/drawing/2014/main" id="{825CE609-3C34-DE22-3A62-F5CB472CFD16}"/>
                    </a:ext>
                  </a:extLst>
                </p:cNvPr>
                <p:cNvSpPr/>
                <p:nvPr/>
              </p:nvSpPr>
              <p:spPr>
                <a:xfrm rot="5400000">
                  <a:off x="5136373" y="7282237"/>
                  <a:ext cx="4169328" cy="2976224"/>
                </a:xfrm>
                <a:prstGeom prst="trapezoid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altLang="ko-KR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사다리꼴 2">
                  <a:extLst>
                    <a:ext uri="{FF2B5EF4-FFF2-40B4-BE49-F238E27FC236}">
                      <a16:creationId xmlns:a16="http://schemas.microsoft.com/office/drawing/2014/main" id="{CE6714CE-AA84-4C13-8B15-3E745493D0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136373" y="7282237"/>
                  <a:ext cx="4169328" cy="2976224"/>
                </a:xfrm>
                <a:prstGeom prst="trapezoid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사다리꼴 21">
                  <a:extLst>
                    <a:ext uri="{FF2B5EF4-FFF2-40B4-BE49-F238E27FC236}">
                      <a16:creationId xmlns:a16="http://schemas.microsoft.com/office/drawing/2014/main" id="{3278602C-AF18-4D7F-A6F1-24EBE608B38A}"/>
                    </a:ext>
                  </a:extLst>
                </p:cNvPr>
                <p:cNvSpPr/>
                <p:nvPr/>
              </p:nvSpPr>
              <p:spPr>
                <a:xfrm rot="16200000">
                  <a:off x="14959665" y="7352088"/>
                  <a:ext cx="4169328" cy="2976224"/>
                </a:xfrm>
                <a:prstGeom prst="trapezoid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사다리꼴 11">
                  <a:extLst>
                    <a:ext uri="{FF2B5EF4-FFF2-40B4-BE49-F238E27FC236}">
                      <a16:creationId xmlns:a16="http://schemas.microsoft.com/office/drawing/2014/main" id="{F7B64D8A-FB63-4A40-84F0-CE12D0992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4959665" y="7352088"/>
                  <a:ext cx="4169328" cy="2976224"/>
                </a:xfrm>
                <a:prstGeom prst="trapezoid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31A1B8D-E11B-7CD2-5EC0-BCEF8BF87D83}"/>
                </a:ext>
              </a:extLst>
            </p:cNvPr>
            <p:cNvSpPr/>
            <p:nvPr/>
          </p:nvSpPr>
          <p:spPr>
            <a:xfrm>
              <a:off x="13369521" y="7648816"/>
              <a:ext cx="1124125" cy="239924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Z</a:t>
              </a:r>
              <a:endParaRPr lang="ko-KR" altLang="en-US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A0272EA-7E98-43A0-5869-B448BDDA422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8709149" y="7792469"/>
              <a:ext cx="1122085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2407BF2-0235-92D8-D29B-3BCAFB33F97A}"/>
                </a:ext>
              </a:extLst>
            </p:cNvPr>
            <p:cNvCxnSpPr>
              <a:cxnSpLocks/>
              <a:stCxn id="23" idx="3"/>
              <a:endCxn id="22" idx="0"/>
            </p:cNvCxnSpPr>
            <p:nvPr/>
          </p:nvCxnSpPr>
          <p:spPr>
            <a:xfrm flipV="1">
              <a:off x="14493646" y="8840200"/>
              <a:ext cx="1062571" cy="824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FA39625-9FF3-E8DC-22B2-16893F5C17A2}"/>
                </a:ext>
              </a:extLst>
            </p:cNvPr>
            <p:cNvSpPr/>
            <p:nvPr/>
          </p:nvSpPr>
          <p:spPr>
            <a:xfrm>
              <a:off x="9831234" y="6944403"/>
              <a:ext cx="1124125" cy="16961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μ</a:t>
              </a:r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9BB8BFC-CCBA-F78B-A425-56ABC31909B1}"/>
                </a:ext>
              </a:extLst>
            </p:cNvPr>
            <p:cNvSpPr/>
            <p:nvPr/>
          </p:nvSpPr>
          <p:spPr>
            <a:xfrm>
              <a:off x="9846720" y="8908126"/>
              <a:ext cx="1124125" cy="16961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altLang="ko-KR" dirty="0"/>
                <a:t>σ</a:t>
              </a:r>
              <a:endParaRPr lang="ko-KR" altLang="en-US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F27267B-0D9D-CBB0-B134-80A37888816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8709149" y="9756193"/>
              <a:ext cx="11375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B8D8C616-BBD3-D12D-FDF7-62226AA20750}"/>
                    </a:ext>
                  </a:extLst>
                </p:cNvPr>
                <p:cNvSpPr/>
                <p:nvPr/>
              </p:nvSpPr>
              <p:spPr>
                <a:xfrm>
                  <a:off x="11017067" y="11272939"/>
                  <a:ext cx="2421148" cy="942629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36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B8D8C616-BBD3-D12D-FDF7-62226AA207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7067" y="11272939"/>
                  <a:ext cx="2421148" cy="942629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3952DC-6E44-B04D-FAA4-C064BDFC3590}"/>
                </a:ext>
              </a:extLst>
            </p:cNvPr>
            <p:cNvSpPr/>
            <p:nvPr/>
          </p:nvSpPr>
          <p:spPr>
            <a:xfrm>
              <a:off x="12057778" y="7635392"/>
              <a:ext cx="339725" cy="3397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CFC56B1-2195-B2F8-9659-A762A5EBA1A6}"/>
                </a:ext>
              </a:extLst>
            </p:cNvPr>
            <p:cNvCxnSpPr>
              <a:cxnSpLocks/>
              <a:stCxn id="30" idx="2"/>
              <a:endCxn id="30" idx="6"/>
            </p:cNvCxnSpPr>
            <p:nvPr/>
          </p:nvCxnSpPr>
          <p:spPr>
            <a:xfrm>
              <a:off x="12057778" y="7805255"/>
              <a:ext cx="33972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B52C9D7-3B52-CCEF-1170-DD11302BF59F}"/>
                </a:ext>
              </a:extLst>
            </p:cNvPr>
            <p:cNvCxnSpPr>
              <a:cxnSpLocks/>
              <a:stCxn id="30" idx="4"/>
              <a:endCxn id="30" idx="0"/>
            </p:cNvCxnSpPr>
            <p:nvPr/>
          </p:nvCxnSpPr>
          <p:spPr>
            <a:xfrm flipV="1">
              <a:off x="12227641" y="7635392"/>
              <a:ext cx="0" cy="3397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87EB568-7474-78CF-6FCF-72EDB76E6E67}"/>
                </a:ext>
              </a:extLst>
            </p:cNvPr>
            <p:cNvCxnSpPr>
              <a:cxnSpLocks/>
              <a:stCxn id="29" idx="0"/>
              <a:endCxn id="34" idx="4"/>
            </p:cNvCxnSpPr>
            <p:nvPr/>
          </p:nvCxnSpPr>
          <p:spPr>
            <a:xfrm flipV="1">
              <a:off x="12227641" y="9926055"/>
              <a:ext cx="0" cy="134688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62B60AA-91B4-5265-0B73-334F88069CE8}"/>
                </a:ext>
              </a:extLst>
            </p:cNvPr>
            <p:cNvSpPr/>
            <p:nvPr/>
          </p:nvSpPr>
          <p:spPr>
            <a:xfrm>
              <a:off x="12057778" y="9586330"/>
              <a:ext cx="339725" cy="3397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8A2060F-3E03-DA47-AE07-EA5C480AEA4E}"/>
                </a:ext>
              </a:extLst>
            </p:cNvPr>
            <p:cNvCxnSpPr>
              <a:cxnSpLocks/>
              <a:stCxn id="34" idx="1"/>
              <a:endCxn id="34" idx="5"/>
            </p:cNvCxnSpPr>
            <p:nvPr/>
          </p:nvCxnSpPr>
          <p:spPr>
            <a:xfrm>
              <a:off x="12107530" y="9636082"/>
              <a:ext cx="240221" cy="2402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7F7641C-1A89-284C-0016-A1B54C035844}"/>
                </a:ext>
              </a:extLst>
            </p:cNvPr>
            <p:cNvCxnSpPr>
              <a:cxnSpLocks/>
              <a:stCxn id="34" idx="3"/>
              <a:endCxn id="34" idx="7"/>
            </p:cNvCxnSpPr>
            <p:nvPr/>
          </p:nvCxnSpPr>
          <p:spPr>
            <a:xfrm flipV="1">
              <a:off x="12107530" y="9636082"/>
              <a:ext cx="240221" cy="24022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929B4E4-B974-2F96-1DE8-B82C2949A7A2}"/>
                </a:ext>
              </a:extLst>
            </p:cNvPr>
            <p:cNvCxnSpPr>
              <a:cxnSpLocks/>
              <a:stCxn id="27" idx="3"/>
              <a:endCxn id="34" idx="2"/>
            </p:cNvCxnSpPr>
            <p:nvPr/>
          </p:nvCxnSpPr>
          <p:spPr>
            <a:xfrm>
              <a:off x="10970845" y="9756193"/>
              <a:ext cx="108693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B7E597F-89F2-9535-4345-E4226704C975}"/>
                </a:ext>
              </a:extLst>
            </p:cNvPr>
            <p:cNvCxnSpPr>
              <a:cxnSpLocks/>
              <a:stCxn id="26" idx="3"/>
              <a:endCxn id="30" idx="2"/>
            </p:cNvCxnSpPr>
            <p:nvPr/>
          </p:nvCxnSpPr>
          <p:spPr>
            <a:xfrm>
              <a:off x="10955359" y="7792470"/>
              <a:ext cx="1102419" cy="1278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025B563-B38D-C884-C766-6CB07471E58B}"/>
                </a:ext>
              </a:extLst>
            </p:cNvPr>
            <p:cNvCxnSpPr>
              <a:cxnSpLocks/>
              <a:stCxn id="34" idx="0"/>
              <a:endCxn id="30" idx="4"/>
            </p:cNvCxnSpPr>
            <p:nvPr/>
          </p:nvCxnSpPr>
          <p:spPr>
            <a:xfrm flipV="1">
              <a:off x="12227641" y="7975117"/>
              <a:ext cx="0" cy="16112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393EDAD7-8EED-B5CC-98FC-C25969C4BF98}"/>
                </a:ext>
              </a:extLst>
            </p:cNvPr>
            <p:cNvCxnSpPr>
              <a:cxnSpLocks/>
              <a:stCxn id="30" idx="6"/>
              <a:endCxn id="23" idx="1"/>
            </p:cNvCxnSpPr>
            <p:nvPr/>
          </p:nvCxnSpPr>
          <p:spPr>
            <a:xfrm>
              <a:off x="12397503" y="7805255"/>
              <a:ext cx="972018" cy="1043185"/>
            </a:xfrm>
            <a:prstGeom prst="bentConnector3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17C344D-7FD5-09C5-DAF6-FC5C74DC3DE2}"/>
                    </a:ext>
                  </a:extLst>
                </p:cNvPr>
                <p:cNvSpPr txBox="1"/>
                <p:nvPr/>
              </p:nvSpPr>
              <p:spPr>
                <a:xfrm>
                  <a:off x="11008498" y="7087882"/>
                  <a:ext cx="22288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17C344D-7FD5-09C5-DAF6-FC5C74DC3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8498" y="7087882"/>
                  <a:ext cx="222885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9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그림 41" descr="잔디, 실외, 놓은, 평야이(가) 표시된 사진&#10;&#10;자동 생성된 설명">
              <a:extLst>
                <a:ext uri="{FF2B5EF4-FFF2-40B4-BE49-F238E27FC236}">
                  <a16:creationId xmlns:a16="http://schemas.microsoft.com/office/drawing/2014/main" id="{79F38DF5-E9AF-DCDA-B252-5084FAE8E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1596" y="7439186"/>
              <a:ext cx="2800157" cy="2662323"/>
            </a:xfrm>
            <a:prstGeom prst="rect">
              <a:avLst/>
            </a:prstGeom>
          </p:spPr>
        </p:pic>
        <p:pic>
          <p:nvPicPr>
            <p:cNvPr id="43" name="그림 42" descr="잔디, 실외, 놓은, 평야이(가) 표시된 사진&#10;&#10;자동 생성된 설명">
              <a:extLst>
                <a:ext uri="{FF2B5EF4-FFF2-40B4-BE49-F238E27FC236}">
                  <a16:creationId xmlns:a16="http://schemas.microsoft.com/office/drawing/2014/main" id="{E77421F3-7B02-DB41-D298-FDF5A2DE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28085" y="7509038"/>
              <a:ext cx="2800157" cy="2662323"/>
            </a:xfrm>
            <a:prstGeom prst="rect">
              <a:avLst/>
            </a:prstGeom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7FE2B0A-F4C5-5970-8109-392A9F3FEA28}"/>
                </a:ext>
              </a:extLst>
            </p:cNvPr>
            <p:cNvCxnSpPr>
              <a:cxnSpLocks/>
              <a:stCxn id="42" idx="3"/>
              <a:endCxn id="20" idx="2"/>
            </p:cNvCxnSpPr>
            <p:nvPr/>
          </p:nvCxnSpPr>
          <p:spPr>
            <a:xfrm>
              <a:off x="4781753" y="8770348"/>
              <a:ext cx="951172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0715E81-AE92-498F-92C5-F0C7D90BC6E2}"/>
                </a:ext>
              </a:extLst>
            </p:cNvPr>
            <p:cNvCxnSpPr>
              <a:cxnSpLocks/>
              <a:stCxn id="22" idx="2"/>
              <a:endCxn id="43" idx="1"/>
            </p:cNvCxnSpPr>
            <p:nvPr/>
          </p:nvCxnSpPr>
          <p:spPr>
            <a:xfrm>
              <a:off x="18532441" y="8840200"/>
              <a:ext cx="79564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F2898B-47DC-916B-C499-788AAE97B9B0}"/>
                </a:ext>
              </a:extLst>
            </p:cNvPr>
            <p:cNvSpPr txBox="1"/>
            <p:nvPr/>
          </p:nvSpPr>
          <p:spPr>
            <a:xfrm>
              <a:off x="6277276" y="5847127"/>
              <a:ext cx="1887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Encoder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867EE4-0A93-3B23-24DA-9D96F1A4F64F}"/>
                </a:ext>
              </a:extLst>
            </p:cNvPr>
            <p:cNvSpPr txBox="1"/>
            <p:nvPr/>
          </p:nvSpPr>
          <p:spPr>
            <a:xfrm>
              <a:off x="16100568" y="5856915"/>
              <a:ext cx="1887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Decoder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6440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119188" y="2869825"/>
                <a:ext cx="11365541" cy="4070281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Hierarchical VAE</a:t>
                </a: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Complex latent</a:t>
                </a: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같도록 학습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복잡한 분포라면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(ex) high fidelity) </a:t>
                </a: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simple latent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 poor performance</a:t>
                </a:r>
              </a:p>
              <a:p>
                <a:pPr marL="2285909" lvl="2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Tight Evidence Bound</a:t>
                </a: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Latent variable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CNN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feature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같이 동작됨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2869825"/>
                <a:ext cx="11365541" cy="4070281"/>
              </a:xfrm>
              <a:prstGeom prst="rect">
                <a:avLst/>
              </a:prstGeom>
              <a:blipFill>
                <a:blip r:embed="rId3"/>
                <a:stretch>
                  <a:fillRect l="-483" t="-2099"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1241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FDCC98-B331-5713-2330-AFB188FB7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5" y="7265217"/>
            <a:ext cx="2850403" cy="4879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CA1C7B-8DA5-6E50-5CB2-160B01352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8522" y="1750049"/>
            <a:ext cx="9660383" cy="103801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26C4A1-73A7-BE54-E98A-73827246C911}"/>
              </a:ext>
            </a:extLst>
          </p:cNvPr>
          <p:cNvSpPr txBox="1"/>
          <p:nvPr/>
        </p:nvSpPr>
        <p:spPr>
          <a:xfrm>
            <a:off x="14714145" y="12745040"/>
            <a:ext cx="8014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hlinkClick r:id="rId6"/>
              </a:rPr>
              <a:t>Ladder Variational Autoencoders (arxiv.org)</a:t>
            </a:r>
            <a:endParaRPr lang="en-US" altLang="ko-KR" sz="2400" dirty="0"/>
          </a:p>
          <a:p>
            <a:r>
              <a:rPr lang="en-US" altLang="ko-KR" sz="2400" dirty="0">
                <a:hlinkClick r:id="rId7"/>
              </a:rPr>
              <a:t>[1509.00519] Importance Weighted Autoencoders (arxiv.org)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4868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9188" y="2869825"/>
            <a:ext cx="11365541" cy="5878532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Hierarchical VAE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Simple latent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  <a:sym typeface="Wingdings" panose="05000000000000000000" pitchFamily="2" charset="2"/>
              </a:rPr>
              <a:t> complex latent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Posterior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collapse</a:t>
            </a:r>
          </a:p>
          <a:p>
            <a:pPr marL="2285909" lvl="2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False approximate</a:t>
            </a:r>
          </a:p>
          <a:p>
            <a:pPr marL="2285909" lvl="2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KL term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이 아닌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likelihood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집중됨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2285909" lvl="2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x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대한 다양한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posterior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존재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Ladder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VAE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Deterministic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data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생성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(Bottom-Up (=BU))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Latent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group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생성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(Top-Down (=TD))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Basic hierarchical VAE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BIVA, NVAE, etc.</a:t>
            </a: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1241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4AB7F00-5B62-BE14-C89A-02BEAB565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280" y="3657168"/>
            <a:ext cx="9537170" cy="6401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B25A1D-F275-C8E1-04D6-7AC947D87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782" y="9512056"/>
            <a:ext cx="9664352" cy="12707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17A63D-6357-CF5E-C5BF-AB086C438EDC}"/>
              </a:ext>
            </a:extLst>
          </p:cNvPr>
          <p:cNvSpPr txBox="1"/>
          <p:nvPr/>
        </p:nvSpPr>
        <p:spPr>
          <a:xfrm>
            <a:off x="10920024" y="12745040"/>
            <a:ext cx="12199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hlinkClick r:id="rId5"/>
              </a:rPr>
              <a:t>[1902.02102] BIVA: A Very Deep Hierarchy of Latent Variables for Generative Modeling (arxiv.org)</a:t>
            </a:r>
            <a:endParaRPr lang="en-US" altLang="ko-KR" sz="2400" dirty="0"/>
          </a:p>
          <a:p>
            <a:r>
              <a:rPr lang="en-US" altLang="ko-KR" sz="2400" dirty="0">
                <a:hlinkClick r:id="rId6"/>
              </a:rPr>
              <a:t>[2007.03898] NVAE: A Deep Hierarchical Variational Autoencoder (arxiv.org)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151934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826D844-3178-5786-79A3-DC2829528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471" y="3572743"/>
            <a:ext cx="12538130" cy="86802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Why hierarchical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VAE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51125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Hierarchical VAE</a:t>
                </a:r>
                <a:r>
                  <a:rPr lang="ko-KR" alt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</a:t>
                </a: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data</a:t>
                </a:r>
                <a:r>
                  <a:rPr lang="ko-KR" alt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대해 </a:t>
                </a: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specific order</a:t>
                </a:r>
                <a:r>
                  <a:rPr lang="ko-KR" alt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갖을 수 있고</a:t>
                </a: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	latent</a:t>
                </a:r>
                <a:r>
                  <a:rPr lang="ko-KR" alt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variable</a:t>
                </a:r>
                <a:r>
                  <a:rPr lang="ko-KR" alt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더 효과적으로 학습가능</a:t>
                </a:r>
                <a:endParaRPr lang="en-US" altLang="ko-KR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N-layer</a:t>
                </a:r>
                <a:r>
                  <a:rPr lang="ko-KR" alt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VAE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stochastic layer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Independent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Top-Down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)⋯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Bottom-Up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)⋯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511252"/>
              </a:xfrm>
              <a:prstGeom prst="rect">
                <a:avLst/>
              </a:prstGeom>
              <a:blipFill>
                <a:blip r:embed="rId4"/>
                <a:stretch>
                  <a:fillRect l="-248" t="-1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4"/>
            <a:ext cx="573813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97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718360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Proposition 1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 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일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N-layer VAE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AR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과 같다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2285909" lvl="2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따라서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AR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성능이 더 좋음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Observed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대해 임의의 순서를 가진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AR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approximated posterior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같음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Proof.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Latent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z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1-dimension vector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라고 가정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=1, 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=1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일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𝑧</m:t>
                        </m:r>
                      </m: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lvl="1"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= 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NanumGothic Regular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NanumGothic Regular" charset="-127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NanumGothic Regular" charset="-127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=0</m:t>
                          </m:r>
                        </m:e>
                      </m:func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 → 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718360"/>
              </a:xfrm>
              <a:prstGeom prst="rect">
                <a:avLst/>
              </a:prstGeom>
              <a:blipFill>
                <a:blip r:embed="rId3"/>
                <a:stretch>
                  <a:fillRect l="-248" t="-1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8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4A6A4E-662C-91C3-4DA6-F77FCAFC0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010" y="8184691"/>
            <a:ext cx="13844391" cy="39268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C4207E-D759-671F-6FCC-EBF0AC085D75}"/>
              </a:ext>
            </a:extLst>
          </p:cNvPr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Why hierarchical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VAE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FB2DD3CF-B9A5-CFDD-B605-EDB9375C1D54}"/>
              </a:ext>
            </a:extLst>
          </p:cNvPr>
          <p:cNvCxnSpPr>
            <a:cxnSpLocks/>
          </p:cNvCxnSpPr>
          <p:nvPr/>
        </p:nvCxnSpPr>
        <p:spPr>
          <a:xfrm>
            <a:off x="1187768" y="2308124"/>
            <a:ext cx="573813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29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894964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Proposition 2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N-layer VAE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N-dimension latent density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generalize approximator</a:t>
                </a: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 &lt; 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학습 가능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2285909" lvl="2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특정 변수가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conditionally independent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parallel generation of hierarchical latent </a:t>
                </a:r>
              </a:p>
              <a:p>
                <a:pPr marL="3200263" lvl="3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marL="3200263" lvl="3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spatially independent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texture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있을 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2285909" lvl="2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low-dimension manifold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학습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3200263" lvl="3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D-dimension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이미지를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K-dimension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embedding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학습을 진행했을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VAE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latent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K-dimension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activate</a:t>
                </a:r>
              </a:p>
              <a:p>
                <a:pPr marL="3200263" lvl="3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manifold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D-dimension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아닌 이상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더 적은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layer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필요함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3200263" lvl="3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현재 가능한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layer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경우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NVAE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30 layer</a:t>
                </a:r>
              </a:p>
              <a:p>
                <a:pPr marL="3200263" lvl="3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manifold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아마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30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보단 클 것이므로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deeper VAE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성능을 더 높일 수 있음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marL="1371554" lvl="1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894964"/>
              </a:xfrm>
              <a:prstGeom prst="rect">
                <a:avLst/>
              </a:prstGeom>
              <a:blipFill>
                <a:blip r:embed="rId3"/>
                <a:stretch>
                  <a:fillRect l="-248" t="-1149" r="-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9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E7701A-1BFA-CFBC-8957-603791D5979A}"/>
              </a:ext>
            </a:extLst>
          </p:cNvPr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Why hierarchical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VAE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39CFEF55-D73F-1BFE-1D31-D1EA652664F2}"/>
              </a:ext>
            </a:extLst>
          </p:cNvPr>
          <p:cNvCxnSpPr>
            <a:cxnSpLocks/>
          </p:cNvCxnSpPr>
          <p:nvPr/>
        </p:nvCxnSpPr>
        <p:spPr>
          <a:xfrm>
            <a:off x="1187768" y="2308124"/>
            <a:ext cx="573813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319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7227</TotalTime>
  <Words>1161</Words>
  <Application>Microsoft Office PowerPoint</Application>
  <PresentationFormat>사용자 지정</PresentationFormat>
  <Paragraphs>222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나눔고딕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(대학원생) 최낙관 (전기전자공학과)</cp:lastModifiedBy>
  <cp:revision>232</cp:revision>
  <dcterms:created xsi:type="dcterms:W3CDTF">2017-02-16T07:20:56Z</dcterms:created>
  <dcterms:modified xsi:type="dcterms:W3CDTF">2022-06-11T10:15:28Z</dcterms:modified>
</cp:coreProperties>
</file>